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jp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2-4.png"/><Relationship Id="rId3" Type="http://schemas.openxmlformats.org/officeDocument/2006/relationships/image" Target="../media/image-2-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3-d2t62pe1bb2p4onbqpo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310745" cy="6901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755" y="1872615"/>
            <a:ext cx="8800465" cy="930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Forensics: From Computer Crime to Multi-Domain Evidence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395335" y="6047105"/>
            <a:ext cx="3028315" cy="254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0160" y="-23495"/>
            <a:ext cx="12195810" cy="688086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-10160" y="-23495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5-12:04:57-d2t62qe1bb2p4onbqq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7305"/>
            <a:ext cx="12192000" cy="688467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5715" y="-13970"/>
            <a:ext cx="8060055" cy="207073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-5715" y="-13970"/>
            <a:ext cx="8060055" cy="2070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70280" y="749300"/>
            <a:ext cx="649097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FBI CART 1984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9-05-12:04:57-d2t62qe1bb2p4onbqqa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695" y="-43180"/>
            <a:ext cx="4218305" cy="2127885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9-05-12:04:57-d2t62qe1bb2p4onbqq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190" y="2460625"/>
            <a:ext cx="2109470" cy="1456690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9-05-12:04:57-d2t62qe1bb2p4onbqq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" y="2460625"/>
            <a:ext cx="2109470" cy="145669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5-12:04:57-d2t62qe1bb2p4onbqqb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495" y="2460625"/>
            <a:ext cx="2109470" cy="1456690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970280" y="4196080"/>
            <a:ext cx="2807970" cy="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>
            <a:off x="4674235" y="4196080"/>
            <a:ext cx="2923540" cy="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>
            <a:off x="8276590" y="4196080"/>
            <a:ext cx="2912110" cy="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5" name="Text 8"/>
          <p:cNvSpPr/>
          <p:nvPr/>
        </p:nvSpPr>
        <p:spPr>
          <a:xfrm>
            <a:off x="971550" y="3401695"/>
            <a:ext cx="280670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Formation of CART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76300" y="4321175"/>
            <a:ext cx="3011170" cy="10456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FBI established the Computer Analysis and Response Team (CART) in 1984, the first unit dedicated to digital evidence.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4654550" y="3401695"/>
            <a:ext cx="280670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Investigations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4549775" y="4321175"/>
            <a:ext cx="3011170" cy="10456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CART recovered deleted files from floppy disks during espionage and fraud cases, developing early 'read-only' imaging protocols.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8283575" y="3401695"/>
            <a:ext cx="280670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Operating Procedures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8188325" y="4321175"/>
            <a:ext cx="3011170" cy="1307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CART’s manuals became the foundation for many state and national labs, codifying standard operating procedures for digital forensics.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0" y="640715"/>
            <a:ext cx="9633585" cy="120523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40715"/>
            <a:ext cx="9633585" cy="120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094230" y="733425"/>
            <a:ext cx="7336155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Commercial Tool Suites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-635" y="0"/>
            <a:ext cx="12193270" cy="4286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4"/>
          <p:cNvSpPr/>
          <p:nvPr/>
        </p:nvSpPr>
        <p:spPr>
          <a:xfrm>
            <a:off x="-635" y="0"/>
            <a:ext cx="12193270" cy="428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88925" y="150495"/>
            <a:ext cx="127000" cy="127000"/>
          </a:xfrm>
          <a:prstGeom prst="mathPlus">
            <a:avLst>
              <a:gd name="adj1" fmla="val 0"/>
            </a:avLst>
          </a:prstGeom>
          <a:solidFill>
            <a:srgbClr val="FFFFFF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8925" y="150495"/>
            <a:ext cx="127000" cy="127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349230" y="610235"/>
            <a:ext cx="1409700" cy="1409700"/>
          </a:xfrm>
          <a:prstGeom prst="mathPlus">
            <a:avLst>
              <a:gd name="adj1" fmla="val 0"/>
            </a:avLst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49230" y="610235"/>
            <a:ext cx="1409700" cy="1409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5-12:04:55-d2t62pu1bb2p4onbqq0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484120"/>
            <a:ext cx="3267710" cy="327342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05-12:04:55-d2t62pu1bb2p4onbqq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925" y="2494915"/>
            <a:ext cx="3267710" cy="3261360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-8890" y="6414135"/>
            <a:ext cx="12192635" cy="57340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4" name="Text 10"/>
          <p:cNvSpPr/>
          <p:nvPr/>
        </p:nvSpPr>
        <p:spPr>
          <a:xfrm>
            <a:off x="-8890" y="6414135"/>
            <a:ext cx="12192635" cy="5734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3497580" y="2390140"/>
            <a:ext cx="2480945" cy="419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Graphical Tool Development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3509645" y="3077210"/>
            <a:ext cx="2060575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Commercial tools like EnCase and FTK replaced hand-typed commands with graphical interfaces, making digital forensics accessible to non-programmers.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560820" y="2390140"/>
            <a:ext cx="2480945" cy="419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Standardisation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560820" y="3077210"/>
            <a:ext cx="2060575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tools standardised forensic processes, ensuring repeatable results and providing a foundation for peer review and cross-examination.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Expanding Horizons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>    </p:cNvPr>
          <p:cNvPicPr>
            <a:picLocks noChangeAspect="1"/>
          </p:cNvPicPr>
          <p:nvPr/>
        </p:nvPicPr>
        <p:blipFill>
          <a:blip r:embed="rId2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7-d2t62qe1bb2p4onbqq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1548765"/>
            <a:ext cx="4718050" cy="531558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62865"/>
            <a:ext cx="4717415" cy="148399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-4445" y="62865"/>
            <a:ext cx="4717415" cy="1483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830185" y="869950"/>
            <a:ext cx="22479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7863205" y="2713355"/>
            <a:ext cx="224028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7839710" y="4596130"/>
            <a:ext cx="225298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195580" y="398145"/>
            <a:ext cx="4300220" cy="1287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Mobile, Cloud and IoT Divergence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711065" y="46355"/>
            <a:ext cx="0" cy="683133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 rot="5400000">
            <a:off x="6036945" y="-6035675"/>
            <a:ext cx="147955" cy="12231370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11" name="Text 8"/>
          <p:cNvSpPr/>
          <p:nvPr/>
        </p:nvSpPr>
        <p:spPr>
          <a:xfrm rot="5400000">
            <a:off x="6036945" y="-6035675"/>
            <a:ext cx="147955" cy="12231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717415" y="6331585"/>
            <a:ext cx="7508875" cy="532765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13" name="Text 10"/>
          <p:cNvSpPr/>
          <p:nvPr/>
        </p:nvSpPr>
        <p:spPr>
          <a:xfrm>
            <a:off x="4717415" y="6331585"/>
            <a:ext cx="7508875" cy="532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05-12:04:56-d2t62q61bb2p4onbqq7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55" y="504190"/>
            <a:ext cx="1164590" cy="731520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9-05-12:04:56-d2t62q61bb2p4onbqq7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755" y="2350770"/>
            <a:ext cx="1164590" cy="73152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09-05-12:04:56-d2t62q61bb2p4onbqq8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755" y="4217670"/>
            <a:ext cx="1164590" cy="7315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467350" y="67056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Proliferation of Devices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5481955" y="1177290"/>
            <a:ext cx="595249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rise of smartphones, 3G/4G networks, and cloud synchronisation created new categories of digital evidence such as location histories and instant messages.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481955" y="249936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Sub-Disciplines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443220" y="3003550"/>
            <a:ext cx="5952490" cy="522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Mobile, cloud, and IoT forensics emerged as distinct fields, each requiring unique extraction techniques and legal frameworks.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481955" y="437388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Fragmentation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481955" y="4875530"/>
            <a:ext cx="5952490" cy="522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investigations often require warrants for multiple devices and services, reflecting the fragmented nature of digital evidence.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478790"/>
            <a:ext cx="8496935" cy="164084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478790"/>
            <a:ext cx="8496935" cy="164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478790"/>
            <a:ext cx="122129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8495665" y="5216525"/>
            <a:ext cx="3696970" cy="164084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6" name="Text 4"/>
          <p:cNvSpPr/>
          <p:nvPr/>
        </p:nvSpPr>
        <p:spPr>
          <a:xfrm>
            <a:off x="8495665" y="5216525"/>
            <a:ext cx="3696970" cy="164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1127" y="1021715"/>
            <a:ext cx="823341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and Memory Forensics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495665" y="5220970"/>
            <a:ext cx="690880" cy="1641475"/>
          </a:xfrm>
          <a:prstGeom prst="rect">
            <a:avLst/>
          </a:prstGeom>
          <a:solidFill>
            <a:srgbClr val="A6A6A6"/>
          </a:solidFill>
          <a:ln/>
        </p:spPr>
      </p:sp>
      <p:sp>
        <p:nvSpPr>
          <p:cNvPr id="9" name="Text 7"/>
          <p:cNvSpPr/>
          <p:nvPr/>
        </p:nvSpPr>
        <p:spPr>
          <a:xfrm>
            <a:off x="8495665" y="5220970"/>
            <a:ext cx="690880" cy="1641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16470" y="489585"/>
            <a:ext cx="1179830" cy="162941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11" name="Text 9"/>
          <p:cNvSpPr/>
          <p:nvPr/>
        </p:nvSpPr>
        <p:spPr>
          <a:xfrm>
            <a:off x="7316470" y="489585"/>
            <a:ext cx="1179830" cy="1629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495665" y="484505"/>
            <a:ext cx="0" cy="638937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pic>
        <p:nvPicPr>
          <p:cNvPr id="13" name="Image 0" descr="https://kimi-img.moonshot.cn/pub/slides/slides_tmpl/image/25-09-05-12:04:56-d2t62q61bb2p4onbqq6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111375"/>
            <a:ext cx="4779010" cy="476123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5476240" y="273558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Acquisition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476240" y="3709670"/>
            <a:ext cx="2184400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Full-disk encryption and ephemeral messaging necessitated live acquisition, capturing RAM, network streams, and container snapshots while devices are powered on.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185910" y="102171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Forensic Order of Volatility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185910" y="1995805"/>
            <a:ext cx="2184400" cy="18298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Volatility reconstruct process trees and injected code from memory dumps, balancing evidentiary gain with privacy concerns.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Beyond Criminal Courts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>    </p:cNvPr>
          <p:cNvPicPr>
            <a:picLocks noChangeAspect="1"/>
          </p:cNvPicPr>
          <p:nvPr/>
        </p:nvPicPr>
        <p:blipFill>
          <a:blip r:embed="rId2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635" cy="688086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262626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635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1025" y="1011555"/>
            <a:ext cx="823341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Civil Litigation and eDiscovery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0" y="2195830"/>
            <a:ext cx="122129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0" y="2757805"/>
            <a:ext cx="121875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235075" y="3355340"/>
            <a:ext cx="3540125" cy="35293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35075" y="3355340"/>
            <a:ext cx="354012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29175" y="3355340"/>
            <a:ext cx="3579495" cy="35255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4829175" y="3355340"/>
            <a:ext cx="3579495" cy="3525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476615" y="3354705"/>
            <a:ext cx="3715385" cy="3536315"/>
          </a:xfrm>
          <a:prstGeom prst="rect">
            <a:avLst/>
          </a:prstGeom>
          <a:solidFill>
            <a:srgbClr val="FFFFFF"/>
          </a:solidFill>
          <a:ln w="12700">
            <a:solidFill>
              <a:srgbClr val="BFBFB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476615" y="3354705"/>
            <a:ext cx="3715385" cy="3536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0" y="0"/>
            <a:ext cx="12194540" cy="5854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0" y="0"/>
            <a:ext cx="12194540" cy="585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442065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6" name="Text 14"/>
          <p:cNvSpPr/>
          <p:nvPr/>
        </p:nvSpPr>
        <p:spPr>
          <a:xfrm>
            <a:off x="11442065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600815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0815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760200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20" name="Text 18"/>
          <p:cNvSpPr/>
          <p:nvPr/>
        </p:nvSpPr>
        <p:spPr>
          <a:xfrm>
            <a:off x="11760200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05-12:04:57-d2t62qe1bb2p4onbqqd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3348990"/>
            <a:ext cx="1195070" cy="352933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539875" y="381190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Civil Disputes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512570" y="4481830"/>
            <a:ext cx="2951480" cy="1307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forensics plays a crucial role in civil litigation, proving contract breaches, intellectual property theft, and corporate governance failures.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158105" y="381190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eDiscovery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148580" y="4481830"/>
            <a:ext cx="2951480" cy="1307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Civil Procedure Rules (CPR) Part 31 and Jackson reforms encourage targeted forensic collection, balancing cost and evidentiary needs.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823960" y="381190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of Proof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814435" y="4481830"/>
            <a:ext cx="2951480" cy="1307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civil cases, the standard of proof is balance of probabilities, allowing for methods like predictive coding to be admissible.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-9525" y="2712085"/>
            <a:ext cx="12195810" cy="4145915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" name="Text 1"/>
          <p:cNvSpPr/>
          <p:nvPr/>
        </p:nvSpPr>
        <p:spPr>
          <a:xfrm rot="10800000">
            <a:off x="-9525" y="2712085"/>
            <a:ext cx="12195810" cy="4145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6325870" y="0"/>
            <a:ext cx="5860415" cy="4145915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5" name="Text 3"/>
          <p:cNvSpPr/>
          <p:nvPr/>
        </p:nvSpPr>
        <p:spPr>
          <a:xfrm rot="10800000">
            <a:off x="6325870" y="0"/>
            <a:ext cx="5860415" cy="4145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5-12:04:56-d2t62q61bb2p4onbqq3g.png">    </p:cNvPr>
          <p:cNvPicPr>
            <a:picLocks noChangeAspect="1"/>
          </p:cNvPicPr>
          <p:nvPr/>
        </p:nvPicPr>
        <p:blipFill>
          <a:blip r:embed="rId1"/>
          <a:srcRect l="45304" r="0" t="22102" b="0"/>
          <a:stretch/>
        </p:blipFill>
        <p:spPr>
          <a:xfrm>
            <a:off x="4685665" y="1243965"/>
            <a:ext cx="4947920" cy="311531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 rot="10800000">
            <a:off x="3251835" y="5427345"/>
            <a:ext cx="8940165" cy="7454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 rot="10800000">
            <a:off x="3251835" y="5427345"/>
            <a:ext cx="8940165" cy="745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26505" y="5440045"/>
            <a:ext cx="5051425" cy="6915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Heritage and Deepfake Detection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09-05-12:04:56-d2t62q61bb2p4onbqq3g.png">    </p:cNvPr>
          <p:cNvPicPr>
            <a:picLocks noChangeAspect="1"/>
          </p:cNvPicPr>
          <p:nvPr/>
        </p:nvPicPr>
        <p:blipFill>
          <a:blip r:embed="rId2"/>
          <a:srcRect l="27088" r="55988" t="67243" b="5335"/>
          <a:stretch/>
        </p:blipFill>
        <p:spPr>
          <a:xfrm>
            <a:off x="3037840" y="3049270"/>
            <a:ext cx="1530985" cy="10966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87375" y="3049270"/>
            <a:ext cx="2205355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Heritage Preservation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87375" y="3898900"/>
            <a:ext cx="2195195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Cryptographic hashing and blockchain ensure the authenticity of digital artworks and records, safeguarding cultural heritage for future generations.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154795" y="1243965"/>
            <a:ext cx="2205355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Deepfake Detection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9154795" y="2093595"/>
            <a:ext cx="2195195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Neural-network tools detect deepfakes by identifying compression artefacts and eye-gaze anomalies, countering misinformation.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Tensions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>    </p:cNvPr>
          <p:cNvPicPr>
            <a:picLocks noChangeAspect="1"/>
          </p:cNvPicPr>
          <p:nvPr/>
        </p:nvPicPr>
        <p:blipFill>
          <a:blip r:embed="rId2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000000"/>
              </a:gs>
            </a:gsLst>
            <a:lin ang="6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5-12:04:56-d2t62q61bb2p4onbqq6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0" y="-37465"/>
            <a:ext cx="3060065" cy="69646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10800000">
            <a:off x="12190095" y="635"/>
            <a:ext cx="0" cy="686498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rot="10800000">
            <a:off x="9142730" y="635"/>
            <a:ext cx="0" cy="686498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rot="10800000">
            <a:off x="-635" y="635"/>
            <a:ext cx="0" cy="686498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-5080" y="421640"/>
            <a:ext cx="12207240" cy="66675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>
                <a:alpha val="23922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-5080" y="421640"/>
            <a:ext cx="12207240" cy="66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19100" y="421640"/>
            <a:ext cx="8288020" cy="66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 Versus Privacy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426085"/>
            <a:ext cx="6109335" cy="666750"/>
          </a:xfrm>
          <a:prstGeom prst="rect">
            <a:avLst/>
          </a:prstGeom>
          <a:solidFill>
            <a:srgbClr val="B3C4BE"/>
          </a:solidFill>
          <a:ln/>
        </p:spPr>
      </p:sp>
      <p:sp>
        <p:nvSpPr>
          <p:cNvPr id="12" name="Text 9"/>
          <p:cNvSpPr/>
          <p:nvPr/>
        </p:nvSpPr>
        <p:spPr>
          <a:xfrm>
            <a:off x="6096000" y="426085"/>
            <a:ext cx="6109335" cy="66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9-05-12:04:56-d2t62q61bb2p4onbqq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" y="426085"/>
            <a:ext cx="1005840" cy="3517265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05-12:04:56-d2t62q61bb2p4onbqq4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0" y="421640"/>
            <a:ext cx="1371600" cy="3517265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5-12:04:56-d2t62q61bb2p4onbqq5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40" y="421640"/>
            <a:ext cx="1566545" cy="351726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36880" y="291528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Debate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446405" y="3643630"/>
            <a:ext cx="2434823" cy="18298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global debate on end-to-end encryption highlights the tension between protecting privacy and enabling law enforcement access.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517005" y="291528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Legislative Approaches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6526530" y="3643630"/>
            <a:ext cx="2488485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Laws such as the Investigatory Powers Act and EU proposals on child-sexual-abuse material scanning illustrate differing approaches to encryption.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9558655" y="291528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and Political Challenges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568180" y="3643630"/>
            <a:ext cx="234886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Lawful-access solutions like key-escrow and client-side scanning remain technically contested and politically divisive.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1-d2t62ou1bb2p4onbqp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0"/>
            <a:ext cx="12240895" cy="68859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2:04:52-d2t62p61bb2p4onbqpm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4319270"/>
            <a:ext cx="10521950" cy="18224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2:04:51-d2t62ou1bb2p4onbqpg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5" y="913130"/>
            <a:ext cx="6510655" cy="11156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2:04:51-d2t62ou1bb2p4onbqp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4269740"/>
            <a:ext cx="701040" cy="68262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2:04:51-d2t62ou1bb2p4onbqp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5400040"/>
            <a:ext cx="701040" cy="68262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5-12:04:51-d2t62ou1bb2p4onbqph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405" y="4269740"/>
            <a:ext cx="701040" cy="68262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5-12:04:52-d2t62p61bb2p4onbqpj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7405" y="5400040"/>
            <a:ext cx="701040" cy="682625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5-12:04:52-d2t62p61bb2p4onbqpk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2845" y="4269740"/>
            <a:ext cx="701040" cy="682625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09-05-12:04:52-d2t62p61bb2p4onbqpl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935" y="5408930"/>
            <a:ext cx="701040" cy="68262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370965" y="4444365"/>
            <a:ext cx="215392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Etymology and Evolution</a:t>
            </a:r>
            <a:endParaRPr lang="en-US" sz="1600" dirty="0"/>
          </a:p>
        </p:txBody>
      </p:sp>
      <p:sp>
        <p:nvSpPr>
          <p:cNvPr id="12" name="Text 1"/>
          <p:cNvSpPr/>
          <p:nvPr/>
        </p:nvSpPr>
        <p:spPr>
          <a:xfrm>
            <a:off x="1370965" y="5563235"/>
            <a:ext cx="215328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Legislative Landmarks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5341620" y="4444365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Institutional Pioneers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5341620" y="5563235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Expanding Horizons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9535795" y="4444365"/>
            <a:ext cx="203708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Beyond Criminal Courts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9535795" y="5563235"/>
            <a:ext cx="203708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Tensions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4860" y="1491615"/>
            <a:ext cx="5301615" cy="210566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Text 1"/>
          <p:cNvSpPr/>
          <p:nvPr/>
        </p:nvSpPr>
        <p:spPr>
          <a:xfrm>
            <a:off x="784860" y="1491615"/>
            <a:ext cx="5301615" cy="2105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042030" y="491243"/>
            <a:ext cx="6088890" cy="6915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AI-Assisted Evidence Review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12194540" cy="282575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6" name="Text 4"/>
          <p:cNvSpPr/>
          <p:nvPr/>
        </p:nvSpPr>
        <p:spPr>
          <a:xfrm>
            <a:off x="0" y="0"/>
            <a:ext cx="12194540" cy="282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083935" y="1491615"/>
            <a:ext cx="2540" cy="595249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779780" y="1491615"/>
            <a:ext cx="10601960" cy="571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FFFFF"/>
                </a:gs>
                <a:gs pos="31000">
                  <a:srgbClr val="909090"/>
                </a:gs>
                <a:gs pos="53000">
                  <a:srgbClr val="202020"/>
                </a:gs>
                <a:gs pos="76000">
                  <a:srgbClr val="909090"/>
                </a:gs>
                <a:gs pos="100000">
                  <a:srgbClr val="FFFFFF"/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779780" y="1403985"/>
            <a:ext cx="10601960" cy="571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FFFFF"/>
                </a:gs>
                <a:gs pos="31000">
                  <a:srgbClr val="909090"/>
                </a:gs>
                <a:gs pos="53000">
                  <a:srgbClr val="202020"/>
                </a:gs>
                <a:gs pos="76000">
                  <a:srgbClr val="909090"/>
                </a:gs>
                <a:gs pos="100000">
                  <a:srgbClr val="FFFFFF"/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779780" y="290830"/>
            <a:ext cx="0" cy="655891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11381740" y="290830"/>
            <a:ext cx="0" cy="655891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0" y="6173470"/>
            <a:ext cx="788035" cy="69088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13" name="Text 11"/>
          <p:cNvSpPr/>
          <p:nvPr/>
        </p:nvSpPr>
        <p:spPr>
          <a:xfrm>
            <a:off x="0" y="6173470"/>
            <a:ext cx="788035" cy="690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382375" y="6173470"/>
            <a:ext cx="824230" cy="69088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15" name="Text 13"/>
          <p:cNvSpPr/>
          <p:nvPr/>
        </p:nvSpPr>
        <p:spPr>
          <a:xfrm>
            <a:off x="11382375" y="6173470"/>
            <a:ext cx="824230" cy="690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0" descr="https://kimi-img.moonshot.cn/pub/slides/slides_tmpl/image/25-09-05-12:04:56-d2t62q61bb2p4onbqq40.png">    </p:cNvPr>
          <p:cNvPicPr>
            <a:picLocks noChangeAspect="1"/>
          </p:cNvPicPr>
          <p:nvPr/>
        </p:nvPicPr>
        <p:blipFill>
          <a:blip r:embed="rId1"/>
          <a:srcRect l="0" r="0" t="0" b="20569"/>
          <a:stretch/>
        </p:blipFill>
        <p:spPr>
          <a:xfrm>
            <a:off x="779780" y="3597275"/>
            <a:ext cx="10625455" cy="2658110"/>
          </a:xfrm>
          <a:prstGeom prst="rect">
            <a:avLst/>
          </a:prstGeom>
        </p:spPr>
      </p:pic>
      <p:pic>
        <p:nvPicPr>
          <p:cNvPr id="17" name="Image 1" descr="https://kimi-img.moonshot.cn/pub/slides/slides_tmpl/image/25-09-05-12:04:55-d2t62pu1bb2p4onbqq1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1607185"/>
            <a:ext cx="701040" cy="640080"/>
          </a:xfrm>
          <a:prstGeom prst="rect">
            <a:avLst/>
          </a:prstGeom>
        </p:spPr>
      </p:pic>
      <p:pic>
        <p:nvPicPr>
          <p:cNvPr id="18" name="Image 2" descr="https://kimi-img.moonshot.cn/pub/slides/slides_tmpl/image/25-09-05-12:04:56-d2t62q61bb2p4onbqq2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190" y="1607185"/>
            <a:ext cx="701040" cy="64008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796290" y="6179820"/>
            <a:ext cx="10586720" cy="3708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5"/>
          <p:cNvSpPr/>
          <p:nvPr/>
        </p:nvSpPr>
        <p:spPr>
          <a:xfrm>
            <a:off x="796290" y="6179820"/>
            <a:ext cx="10586720" cy="37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1065530" y="1684655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Forensics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1067435" y="2228215"/>
            <a:ext cx="466217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can triage terabytes of data, highlight anomalies, and draft expert reports, reducing human review time significantly.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6438900" y="1684655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 and Fairness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6440805" y="2228215"/>
            <a:ext cx="466217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tools must incorporate explainable AI and third-party code review to ensure transparency and fairness in forensic processes.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9-d2t62qu1bb2p4onbqqk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0"/>
            <a:ext cx="12275185" cy="68726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2:04:58-d2t62qm1bb2p4onbqqi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304800"/>
            <a:ext cx="500507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Etymology and Evolution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>    </p:cNvPr>
          <p:cNvPicPr>
            <a:picLocks noChangeAspect="1"/>
          </p:cNvPicPr>
          <p:nvPr/>
        </p:nvPicPr>
        <p:blipFill>
          <a:blip r:embed="rId2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335" y="0"/>
            <a:ext cx="12205335" cy="178435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3" name="Text 1"/>
          <p:cNvSpPr/>
          <p:nvPr/>
        </p:nvSpPr>
        <p:spPr>
          <a:xfrm>
            <a:off x="-13335" y="0"/>
            <a:ext cx="12205335" cy="178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408940"/>
            <a:ext cx="0" cy="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403225" y="2181860"/>
            <a:ext cx="7212965" cy="451739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6" name="Text 4"/>
          <p:cNvSpPr/>
          <p:nvPr/>
        </p:nvSpPr>
        <p:spPr>
          <a:xfrm>
            <a:off x="403225" y="2181860"/>
            <a:ext cx="7212965" cy="451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69925" y="963930"/>
            <a:ext cx="6628628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Forensis: Before the Roman Forum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7670" y="1819275"/>
            <a:ext cx="7206615" cy="370840"/>
          </a:xfrm>
          <a:prstGeom prst="rect">
            <a:avLst/>
          </a:prstGeom>
          <a:gradFill rotWithShape="1" flip="none">
            <a:gsLst>
              <a:gs pos="0">
                <a:srgbClr val="B3C4BE"/>
              </a:gs>
              <a:gs pos="100000">
                <a:srgbClr val="FFFFFF"/>
              </a:gs>
            </a:gsLst>
            <a:lin ang="36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407670" y="1819275"/>
            <a:ext cx="7206615" cy="37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flipV="1">
            <a:off x="-5715" y="748030"/>
            <a:ext cx="7619365" cy="381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403225" y="759460"/>
            <a:ext cx="0" cy="611251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 flipV="1">
            <a:off x="406400" y="6701155"/>
            <a:ext cx="7207250" cy="317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7616190" y="752475"/>
            <a:ext cx="0" cy="611949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4" name="Image 0" descr="https://kimi-img.moonshot.cn/pub/slides/slides_tmpl/image/25-09-05-12:04:56-d2t62q61bb2p4onbqq30.png">    </p:cNvPr>
          <p:cNvPicPr>
            <a:picLocks noChangeAspect="1"/>
          </p:cNvPicPr>
          <p:nvPr/>
        </p:nvPicPr>
        <p:blipFill>
          <a:blip r:embed="rId1"/>
          <a:srcRect l="0" r="0" t="0" b="14569"/>
          <a:stretch/>
        </p:blipFill>
        <p:spPr>
          <a:xfrm>
            <a:off x="7607300" y="740410"/>
            <a:ext cx="4584065" cy="4676775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05-12:04:51-d2t62ou1bb2p4onbqpg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647950"/>
            <a:ext cx="555625" cy="54102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9-05-12:04:51-d2t62ou1bb2p4onbqpf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4658360"/>
            <a:ext cx="555625" cy="54102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307465" y="266954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Latin Origin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316990" y="3259455"/>
            <a:ext cx="5767705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term 'forensics' originates from the Latin word 'forensis', meaning 'before the forum'. In ancient Rome, the forum was the public space where legal disputes were openly debated.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307465" y="467106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Significance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1307465" y="5255895"/>
            <a:ext cx="5767705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Today, 'forensics' refers to evidence and argumentation in court. This historical connection underscores the importance of transparency and verifiability in legal proceedings.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04:57-d2t62qe1bb2p4onbqqc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410845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4109720" y="0"/>
            <a:ext cx="2802255" cy="6346825"/>
          </a:xfrm>
          <a:prstGeom prst="rect">
            <a:avLst/>
          </a:prstGeom>
          <a:gradFill rotWithShape="1" flip="none">
            <a:gsLst>
              <a:gs pos="0">
                <a:srgbClr val="171717">
                  <a:alpha val="0"/>
                </a:srgbClr>
              </a:gs>
              <a:gs pos="21000">
                <a:srgbClr val="171717">
                  <a:alpha val="0"/>
                </a:srgbClr>
              </a:gs>
              <a:gs pos="95000">
                <a:srgbClr val="1C1C1C">
                  <a:alpha val="46000"/>
                </a:srgbClr>
              </a:gs>
              <a:gs pos="100000">
                <a:srgbClr val="1C1C1C">
                  <a:alpha val="46000"/>
                </a:srgbClr>
              </a:gs>
            </a:gsLst>
            <a:lin ang="13200000" scaled="1"/>
          </a:gradFill>
          <a:ln/>
        </p:spPr>
      </p:sp>
      <p:sp>
        <p:nvSpPr>
          <p:cNvPr id="4" name="Text 1"/>
          <p:cNvSpPr/>
          <p:nvPr/>
        </p:nvSpPr>
        <p:spPr>
          <a:xfrm rot="10800000">
            <a:off x="4109720" y="0"/>
            <a:ext cx="2802255" cy="6346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0800000">
            <a:off x="9544050" y="-24130"/>
            <a:ext cx="2647315" cy="6370955"/>
          </a:xfrm>
          <a:prstGeom prst="rect">
            <a:avLst/>
          </a:prstGeom>
          <a:gradFill rotWithShape="1" flip="none">
            <a:gsLst>
              <a:gs pos="0">
                <a:srgbClr val="171717">
                  <a:alpha val="0"/>
                </a:srgbClr>
              </a:gs>
              <a:gs pos="21000">
                <a:srgbClr val="171717">
                  <a:alpha val="0"/>
                </a:srgbClr>
              </a:gs>
              <a:gs pos="95000">
                <a:srgbClr val="1C1C1C">
                  <a:alpha val="46000"/>
                </a:srgbClr>
              </a:gs>
              <a:gs pos="100000">
                <a:srgbClr val="1C1C1C">
                  <a:alpha val="46000"/>
                </a:srgbClr>
              </a:gs>
            </a:gsLst>
            <a:lin ang="13200000" scaled="1"/>
          </a:gradFill>
          <a:ln/>
        </p:spPr>
      </p:sp>
      <p:sp>
        <p:nvSpPr>
          <p:cNvPr id="6" name="Text 3"/>
          <p:cNvSpPr/>
          <p:nvPr/>
        </p:nvSpPr>
        <p:spPr>
          <a:xfrm rot="10800000">
            <a:off x="9544050" y="-24130"/>
            <a:ext cx="2647315" cy="6370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911975" y="12700"/>
            <a:ext cx="2633980" cy="6334125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8" name="Text 5"/>
          <p:cNvSpPr/>
          <p:nvPr/>
        </p:nvSpPr>
        <p:spPr>
          <a:xfrm>
            <a:off x="6911975" y="12700"/>
            <a:ext cx="2633980" cy="6334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6036945" y="-6035040"/>
            <a:ext cx="147955" cy="12231370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6036945" y="-6035040"/>
            <a:ext cx="147955" cy="12231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114800" y="37465"/>
            <a:ext cx="0" cy="68726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880745" y="739775"/>
            <a:ext cx="294132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Forensic Sciences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flipV="1">
            <a:off x="4113530" y="6336665"/>
            <a:ext cx="8112125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</p:sp>
      <p:pic>
        <p:nvPicPr>
          <p:cNvPr id="14" name="Image 1" descr="https://kimi-img.moonshot.cn/pub/slides/slides_tmpl/image/25-09-05-12:04:57-d2t62qe1bb2p4onbqq8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506095"/>
            <a:ext cx="7430770" cy="16827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460240" y="2987675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Evidence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483100" y="3616960"/>
            <a:ext cx="2200910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forensic sciences focus on physical evidence such as blood, fingerprints, and toxicology. These methods are based on objective, repeatable tests.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085330" y="2922270"/>
            <a:ext cx="2348230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Evidence Emergence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119620" y="3616960"/>
            <a:ext cx="2200910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the rise of computers, digital evidence gained importance. Like physical evidence, it must be reliable and verifiable to meet judicial standards.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9693593" y="2922270"/>
            <a:ext cx="2348230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Epistemology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9707245" y="3616960"/>
            <a:ext cx="2200910" cy="18298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Both traditional and digital forensics share the core principle that evidence must withstand adversarial scrutiny in a court of law.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Legislative Landmarks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>    </p:cNvPr>
          <p:cNvPicPr>
            <a:picLocks noChangeAspect="1"/>
          </p:cNvPicPr>
          <p:nvPr/>
        </p:nvPicPr>
        <p:blipFill>
          <a:blip r:embed="rId2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262626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0160" y="-21590"/>
            <a:ext cx="12201525" cy="48196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-10160" y="-21590"/>
            <a:ext cx="12201525" cy="481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34435" y="459740"/>
            <a:ext cx="4574540" cy="582485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34435" y="459740"/>
            <a:ext cx="4574540" cy="5824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163050" y="2495550"/>
            <a:ext cx="1880870" cy="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V="1">
            <a:off x="847725" y="2495550"/>
            <a:ext cx="1920875" cy="889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0" name="Text 8"/>
          <p:cNvSpPr/>
          <p:nvPr/>
        </p:nvSpPr>
        <p:spPr>
          <a:xfrm>
            <a:off x="4490085" y="1544320"/>
            <a:ext cx="3004820" cy="1346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Florida Computer Crimes Act 1978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05-12:04:54-d2t62pm1bb2p4onbqpt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225" y="1218565"/>
            <a:ext cx="585470" cy="39624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05-12:04:55-d2t62pu1bb2p4onbqpu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855" y="1218565"/>
            <a:ext cx="585470" cy="39624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05-12:04:56-d2t62q61bb2p4onbqq20.png">    </p:cNvPr>
          <p:cNvPicPr>
            <a:picLocks noChangeAspect="1"/>
          </p:cNvPicPr>
          <p:nvPr/>
        </p:nvPicPr>
        <p:blipFill>
          <a:blip r:embed="rId3"/>
          <a:srcRect l="0" r="0" t="4762" b="0"/>
          <a:stretch/>
        </p:blipFill>
        <p:spPr>
          <a:xfrm>
            <a:off x="3734435" y="1218565"/>
            <a:ext cx="4580255" cy="563943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83920" y="1615440"/>
            <a:ext cx="184404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First Computer Crime Law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51865" y="2839720"/>
            <a:ext cx="1782445" cy="28754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Florida Computer Crimes Act was the first statute to criminalise unauthorised alteration or deletion of computer data, setting a precedent for future laws.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250680" y="1615440"/>
            <a:ext cx="184404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Integrity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9323705" y="2839720"/>
            <a:ext cx="1773555" cy="209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law framed data integrity as a property right, creating a legal need to prove whether data had been maliciously changed.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6459013" y="2081488"/>
            <a:ext cx="1192488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27455" y="2285365"/>
            <a:ext cx="10963910" cy="2285365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1227455" y="2285365"/>
            <a:ext cx="10963910" cy="2285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13436" y="2607310"/>
            <a:ext cx="3487590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 CFAA 1986 &amp; UK CMA 1990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460625" y="4573905"/>
            <a:ext cx="9763760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2467610" y="2296160"/>
            <a:ext cx="9768205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</p:sp>
      <p:pic>
        <p:nvPicPr>
          <p:cNvPr id="7" name="Image 0" descr="https://kimi-img.moonshot.cn/pub/slides/slides_tmpl/image/25-09-05-12:04:57-d2t62qe1bb2p4onbqqd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1155" y="-26035"/>
            <a:ext cx="2818130" cy="6908800"/>
          </a:xfrm>
          <a:prstGeom prst="rect">
            <a:avLst/>
          </a:prstGeom>
        </p:spPr>
      </p:pic>
      <p:pic>
        <p:nvPicPr>
          <p:cNvPr id="8" name="Image 1" descr="https://kimi-img.moonshot.cn/pub/slides/slides_tmpl/image/25-09-05-12:04:57-d2t62qe1bb2p4onbqq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695" y="4580255"/>
            <a:ext cx="2578735" cy="229235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9-05-12:04:57-d2t62qe1bb2p4onbqqbg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" y="494665"/>
            <a:ext cx="977900" cy="2908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051175" y="494665"/>
            <a:ext cx="4524521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 Computer Fraud and Abuse Act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3048635" y="968375"/>
            <a:ext cx="599186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CFAA criminalised unauthorised access to computers, focusing on interstate economic harm and setting federal standards for digital evidence.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3171163" y="260731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UK Computer Misuse Act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3283267" y="3319518"/>
            <a:ext cx="5522595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CMA similarly criminalised unauthorised access but with a broader scope, emphasising the act itself rather than economic impact.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3053715" y="4970780"/>
            <a:ext cx="4703394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Cross-Jurisdictional Recognition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3051175" y="5444490"/>
            <a:ext cx="5989320" cy="784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Both laws provided digital evidence with cross-jurisdictional recognition, accelerating the demand for specialist forensic tools and training.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Institutional Pioneers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72070" y="1823085"/>
            <a:ext cx="187452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2:04:52-d2t62p61bb2p4onbqpl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5-12:04:52-d2t62p61bb2p4onbqpmg.png">    </p:cNvPr>
          <p:cNvPicPr>
            <a:picLocks noChangeAspect="1"/>
          </p:cNvPicPr>
          <p:nvPr/>
        </p:nvPicPr>
        <p:blipFill>
          <a:blip r:embed="rId2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5-12:04:52-d2t62p61bb2p4onbq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2077085"/>
            <a:ext cx="2712720" cy="2670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Forensics: From Computer Crime to Multi-Domain Evidence</dc:title>
  <dc:subject>Digital Forensics: From Computer Crime to Multi-Domain Evidence</dc:subject>
  <dc:creator>Kimi</dc:creator>
  <cp:lastModifiedBy>Kimi</cp:lastModifiedBy>
  <cp:revision>1</cp:revision>
  <dcterms:created xsi:type="dcterms:W3CDTF">2025-09-20T19:26:22Z</dcterms:created>
  <dcterms:modified xsi:type="dcterms:W3CDTF">2025-09-20T19:26:22Z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{"Label":"Digital Forensics: From Computer Crime to Multi-Domain Evidence","ContentProducer":"001191110108MACG2KBH8F10000","ProduceID":"d37fqf07aa34ermnc3s0","ReservedCode1":"","ContentPropagator":"001191110108MACG2KBH8F20000","PropagateID":"d37fqf07aa34ermnc3s0","ReservedCode2":""}</vt:lpwstr>
  </property>
</Properties>
</file>